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75" r:id="rId2"/>
  </p:sldIdLst>
  <p:sldSz cx="9144000" cy="6858000" type="screen4x3"/>
  <p:notesSz cx="6807200" cy="9939338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FF"/>
    <a:srgbClr val="0000FF"/>
    <a:srgbClr val="FF0000"/>
    <a:srgbClr val="FFFFCC"/>
    <a:srgbClr val="FFFF99"/>
    <a:srgbClr val="FF6699"/>
    <a:srgbClr val="FF66FF"/>
    <a:srgbClr val="00CCFF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4" autoAdjust="0"/>
    <p:restoredTop sz="96344" autoAdjust="0"/>
  </p:normalViewPr>
  <p:slideViewPr>
    <p:cSldViewPr>
      <p:cViewPr varScale="1">
        <p:scale>
          <a:sx n="107" d="100"/>
          <a:sy n="107" d="100"/>
        </p:scale>
        <p:origin x="106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72"/>
      </p:cViewPr>
      <p:guideLst>
        <p:guide orient="horz" pos="3130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t" anchorCtr="0" compatLnSpc="1">
            <a:prstTxWarp prst="textNoShape">
              <a:avLst/>
            </a:prstTxWarp>
          </a:bodyPr>
          <a:lstStyle>
            <a:lvl1pPr algn="l" defTabSz="920754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273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t" anchorCtr="0" compatLnSpc="1">
            <a:prstTxWarp prst="textNoShape">
              <a:avLst/>
            </a:prstTxWarp>
          </a:bodyPr>
          <a:lstStyle>
            <a:lvl1pPr algn="r" defTabSz="920754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7688"/>
            <a:ext cx="2925763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b" anchorCtr="0" compatLnSpc="1">
            <a:prstTxWarp prst="textNoShape">
              <a:avLst/>
            </a:prstTxWarp>
          </a:bodyPr>
          <a:lstStyle>
            <a:lvl1pPr algn="l" defTabSz="920754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7688"/>
            <a:ext cx="292735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b" anchorCtr="0" compatLnSpc="1">
            <a:prstTxWarp prst="textNoShape">
              <a:avLst/>
            </a:prstTxWarp>
          </a:bodyPr>
          <a:lstStyle>
            <a:lvl1pPr algn="r" defTabSz="920754">
              <a:defRPr sz="1200"/>
            </a:lvl1pPr>
          </a:lstStyle>
          <a:p>
            <a:pPr>
              <a:defRPr/>
            </a:pPr>
            <a:fld id="{47C3EBB7-2483-4E92-A096-437966E4836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00933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t" anchorCtr="0" compatLnSpc="1">
            <a:prstTxWarp prst="textNoShape">
              <a:avLst/>
            </a:prstTxWarp>
          </a:bodyPr>
          <a:lstStyle>
            <a:lvl1pPr algn="l" defTabSz="920754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273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t" anchorCtr="0" compatLnSpc="1">
            <a:prstTxWarp prst="textNoShape">
              <a:avLst/>
            </a:prstTxWarp>
          </a:bodyPr>
          <a:lstStyle>
            <a:lvl1pPr algn="r" defTabSz="920754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74725" y="768350"/>
            <a:ext cx="4908550" cy="36814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757738"/>
            <a:ext cx="5006975" cy="444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7688"/>
            <a:ext cx="2925763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b" anchorCtr="0" compatLnSpc="1">
            <a:prstTxWarp prst="textNoShape">
              <a:avLst/>
            </a:prstTxWarp>
          </a:bodyPr>
          <a:lstStyle>
            <a:lvl1pPr algn="l" defTabSz="920754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7688"/>
            <a:ext cx="292735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91" tIns="46096" rIns="92191" bIns="46096" numCol="1" anchor="b" anchorCtr="0" compatLnSpc="1">
            <a:prstTxWarp prst="textNoShape">
              <a:avLst/>
            </a:prstTxWarp>
          </a:bodyPr>
          <a:lstStyle>
            <a:lvl1pPr algn="r" defTabSz="920754">
              <a:defRPr sz="1200"/>
            </a:lvl1pPr>
          </a:lstStyle>
          <a:p>
            <a:pPr>
              <a:defRPr/>
            </a:pPr>
            <a:fld id="{9210E4EA-DCB6-4D69-A59E-88A90A1C722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8666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/>
          </a:p>
        </p:txBody>
      </p:sp>
      <p:sp>
        <p:nvSpPr>
          <p:cNvPr id="8196" name="スライド番号プレースホルダ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1pPr>
            <a:lvl2pPr marL="742950" indent="-285750" defTabSz="919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2pPr>
            <a:lvl3pPr marL="1143000" indent="-228600" defTabSz="919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3pPr>
            <a:lvl4pPr marL="1600200" indent="-228600" defTabSz="919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4pPr>
            <a:lvl5pPr marL="2057400" indent="-228600" defTabSz="9191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ＭＳ Ｐ明朝" panose="02020600040205080304" pitchFamily="18" charset="-128"/>
              </a:defRPr>
            </a:lvl9pPr>
          </a:lstStyle>
          <a:p>
            <a:pPr>
              <a:spcBef>
                <a:spcPct val="0"/>
              </a:spcBef>
            </a:pPr>
            <a:fld id="{22549BB7-4383-4C9A-B7B8-E62E459EFC23}" type="slidenum">
              <a:rPr lang="en-US" altLang="ja-JP" smtClean="0">
                <a:solidFill>
                  <a:srgbClr val="000000"/>
                </a:solidFill>
                <a:ea typeface="ＭＳ Ｐゴシック" panose="020B0600070205080204" pitchFamily="50" charset="-128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solidFill>
                <a:srgbClr val="000000"/>
              </a:solidFill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68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Text Box 27"/>
          <p:cNvSpPr txBox="1">
            <a:spLocks noChangeArrowheads="1"/>
          </p:cNvSpPr>
          <p:nvPr userDrawn="1"/>
        </p:nvSpPr>
        <p:spPr bwMode="auto">
          <a:xfrm>
            <a:off x="8100392" y="6669360"/>
            <a:ext cx="720080" cy="144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 anchorCtr="0">
            <a:noAutofit/>
          </a:bodyPr>
          <a:lstStyle/>
          <a:p>
            <a:pPr algn="r">
              <a:defRPr/>
            </a:pPr>
            <a:fld id="{0C92804C-80AF-4AAD-93A4-26C9D43D8DDC}" type="slidenum">
              <a:rPr lang="en-US" altLang="ja-JP" sz="1000" i="0">
                <a:latin typeface="Meiryo UI" panose="020B0604030504040204" pitchFamily="50" charset="-128"/>
                <a:ea typeface="Meiryo UI" panose="020B0604030504040204" pitchFamily="50" charset="-128"/>
              </a:rPr>
              <a:pPr algn="r">
                <a:defRPr/>
              </a:pPr>
              <a:t>‹#›</a:t>
            </a:fld>
            <a:endParaRPr lang="en-US" altLang="ja-JP" sz="1000" i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BD938F2D-608C-40D9-9566-3F8467199822}"/>
              </a:ext>
            </a:extLst>
          </p:cNvPr>
          <p:cNvCxnSpPr/>
          <p:nvPr userDrawn="1"/>
        </p:nvCxnSpPr>
        <p:spPr bwMode="auto">
          <a:xfrm>
            <a:off x="251520" y="6597352"/>
            <a:ext cx="86409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Text Box 27">
            <a:extLst>
              <a:ext uri="{FF2B5EF4-FFF2-40B4-BE49-F238E27FC236}">
                <a16:creationId xmlns:a16="http://schemas.microsoft.com/office/drawing/2014/main" id="{5E9C9D3D-DE76-492F-A73A-5F913DD969B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3528" y="6669360"/>
            <a:ext cx="4248472" cy="144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 anchorCtr="0">
            <a:noAutofit/>
          </a:bodyPr>
          <a:lstStyle/>
          <a:p>
            <a:pPr algn="l">
              <a:defRPr/>
            </a:pPr>
            <a:r>
              <a:rPr lang="ja-JP" altLang="en-US" sz="1000" i="0" dirty="0">
                <a:latin typeface="Meiryo UI" panose="020B0604030504040204" pitchFamily="50" charset="-128"/>
                <a:ea typeface="Meiryo UI" panose="020B0604030504040204" pitchFamily="50" charset="-128"/>
              </a:rPr>
              <a:t>付録</a:t>
            </a:r>
            <a:r>
              <a:rPr lang="en-US" altLang="ja-JP" sz="1000" i="0" dirty="0">
                <a:latin typeface="Meiryo UI" panose="020B0604030504040204" pitchFamily="50" charset="-128"/>
                <a:ea typeface="Meiryo UI" panose="020B0604030504040204" pitchFamily="50" charset="-128"/>
              </a:rPr>
              <a:t>D</a:t>
            </a:r>
            <a:r>
              <a:rPr lang="ja-JP" altLang="en-US" sz="1000" i="0" dirty="0">
                <a:latin typeface="Meiryo UI" panose="020B0604030504040204" pitchFamily="50" charset="-128"/>
                <a:ea typeface="Meiryo UI" panose="020B0604030504040204" pitchFamily="50" charset="-128"/>
              </a:rPr>
              <a:t>：実施体制図（作成例）</a:t>
            </a:r>
            <a:endParaRPr lang="en-US" altLang="ja-JP" sz="1000" i="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7">
            <a:extLst>
              <a:ext uri="{FF2B5EF4-FFF2-40B4-BE49-F238E27FC236}">
                <a16:creationId xmlns:a16="http://schemas.microsoft.com/office/drawing/2014/main" id="{3CEFC6B9-5A20-4132-9758-60CF24C682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16632"/>
            <a:ext cx="792088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 anchorCtr="0">
            <a:noAutofit/>
          </a:bodyPr>
          <a:lstStyle/>
          <a:p>
            <a:pPr algn="l">
              <a:tabLst>
                <a:tab pos="714375" algn="l"/>
              </a:tabLst>
              <a:defRPr/>
            </a:pPr>
            <a:r>
              <a:rPr lang="ja-JP" altLang="en-US" i="0" u="sng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実施体制図（作成例）</a:t>
            </a:r>
            <a:endParaRPr lang="en-US" altLang="ja-JP" i="0" u="sng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1FB4337-38BA-7A4F-8888-F2AD5ADBCB9C}"/>
              </a:ext>
            </a:extLst>
          </p:cNvPr>
          <p:cNvSpPr txBox="1"/>
          <p:nvPr/>
        </p:nvSpPr>
        <p:spPr>
          <a:xfrm>
            <a:off x="2339752" y="1268760"/>
            <a:ext cx="1872208" cy="1224136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●●株式会社（提案者）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2023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-2025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技術開発項目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1.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 ●●●の開発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2. 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△△△の実装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3. 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◆◆◆の評価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15CA8EB-9537-217B-7311-6D4E227BB8C7}"/>
              </a:ext>
            </a:extLst>
          </p:cNvPr>
          <p:cNvSpPr txBox="1"/>
          <p:nvPr/>
        </p:nvSpPr>
        <p:spPr>
          <a:xfrm>
            <a:off x="1331640" y="2852936"/>
            <a:ext cx="1872208" cy="93610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●●大学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2023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年度，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2024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技術開発項目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1.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 ●●●の開発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408AB3-08F1-5C16-EB54-4A40819E0D33}"/>
              </a:ext>
            </a:extLst>
          </p:cNvPr>
          <p:cNvSpPr txBox="1"/>
          <p:nvPr/>
        </p:nvSpPr>
        <p:spPr>
          <a:xfrm>
            <a:off x="5580112" y="1268760"/>
            <a:ext cx="1872208" cy="122413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株式会社▲▲（提案者）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2023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年度，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2024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技術開発項目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 ▼▼▼の開発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5. 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△△△の作製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37A2181-A9F5-6A42-87A1-21353DC569F5}"/>
              </a:ext>
            </a:extLst>
          </p:cNvPr>
          <p:cNvSpPr txBox="1"/>
          <p:nvPr/>
        </p:nvSpPr>
        <p:spPr>
          <a:xfrm>
            <a:off x="5580112" y="2852936"/>
            <a:ext cx="1872208" cy="93610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●●大学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2024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技術開発項目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4. 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▼▼▼の開発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AFF92C0-1760-55F1-CF4E-80709034D80D}"/>
              </a:ext>
            </a:extLst>
          </p:cNvPr>
          <p:cNvSpPr txBox="1"/>
          <p:nvPr/>
        </p:nvSpPr>
        <p:spPr>
          <a:xfrm>
            <a:off x="3419872" y="2852936"/>
            <a:ext cx="1872208" cy="93610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■■株式会社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2024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-2025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年度）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技術開発項目</a:t>
            </a:r>
            <a:endParaRPr kumimoji="1"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 ■■■の開発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C4E3DB93-2FF7-F485-C7F2-0C2157D4BE2A}"/>
              </a:ext>
            </a:extLst>
          </p:cNvPr>
          <p:cNvCxnSpPr>
            <a:cxnSpLocks/>
          </p:cNvCxnSpPr>
          <p:nvPr/>
        </p:nvCxnSpPr>
        <p:spPr bwMode="auto">
          <a:xfrm>
            <a:off x="2771800" y="2492896"/>
            <a:ext cx="0" cy="3600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75AD0273-F3D3-49D6-AB4D-74C537E4199E}"/>
              </a:ext>
            </a:extLst>
          </p:cNvPr>
          <p:cNvCxnSpPr>
            <a:cxnSpLocks/>
          </p:cNvCxnSpPr>
          <p:nvPr/>
        </p:nvCxnSpPr>
        <p:spPr bwMode="auto">
          <a:xfrm>
            <a:off x="3779912" y="2492896"/>
            <a:ext cx="0" cy="3600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8FD6413-D5C0-5C16-9B9E-97C65D998C7F}"/>
              </a:ext>
            </a:extLst>
          </p:cNvPr>
          <p:cNvCxnSpPr>
            <a:cxnSpLocks/>
          </p:cNvCxnSpPr>
          <p:nvPr/>
        </p:nvCxnSpPr>
        <p:spPr bwMode="auto">
          <a:xfrm>
            <a:off x="6516216" y="2492896"/>
            <a:ext cx="0" cy="3600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F5EA0FA-6F79-BD00-75D6-42494D16C0EA}"/>
              </a:ext>
            </a:extLst>
          </p:cNvPr>
          <p:cNvSpPr txBox="1"/>
          <p:nvPr/>
        </p:nvSpPr>
        <p:spPr>
          <a:xfrm>
            <a:off x="1979712" y="2564904"/>
            <a:ext cx="720080" cy="216024"/>
          </a:xfrm>
          <a:prstGeom prst="rect">
            <a:avLst/>
          </a:prstGeom>
          <a:noFill/>
          <a:ln w="19050">
            <a:noFill/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共同研究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3C895E9-EE92-8768-097A-8E7A0CC8CBC5}"/>
              </a:ext>
            </a:extLst>
          </p:cNvPr>
          <p:cNvSpPr txBox="1"/>
          <p:nvPr/>
        </p:nvSpPr>
        <p:spPr>
          <a:xfrm>
            <a:off x="6588224" y="2564904"/>
            <a:ext cx="720080" cy="216024"/>
          </a:xfrm>
          <a:prstGeom prst="rect">
            <a:avLst/>
          </a:prstGeom>
          <a:noFill/>
          <a:ln w="19050">
            <a:noFill/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共同研究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B7437DF-E118-8355-1996-1E6923D95E61}"/>
              </a:ext>
            </a:extLst>
          </p:cNvPr>
          <p:cNvSpPr txBox="1"/>
          <p:nvPr/>
        </p:nvSpPr>
        <p:spPr>
          <a:xfrm>
            <a:off x="3851920" y="2564904"/>
            <a:ext cx="720080" cy="216024"/>
          </a:xfrm>
          <a:prstGeom prst="rect">
            <a:avLst/>
          </a:prstGeom>
          <a:noFill/>
          <a:ln w="19050">
            <a:noFill/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委託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1C1483B-0726-1BD9-315C-D802AF784BB3}"/>
              </a:ext>
            </a:extLst>
          </p:cNvPr>
          <p:cNvSpPr txBox="1"/>
          <p:nvPr/>
        </p:nvSpPr>
        <p:spPr>
          <a:xfrm>
            <a:off x="2915816" y="3861048"/>
            <a:ext cx="4536504" cy="288032"/>
          </a:xfrm>
          <a:prstGeom prst="rect">
            <a:avLst/>
          </a:prstGeom>
          <a:noFill/>
          <a:ln w="19050">
            <a:noFill/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ほかに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2025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年度から「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3. 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◆◆◆の評価」に関してシステムメーカの参画を予定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0286D4-0E7F-F3A8-0609-AE37E5B70DD0}"/>
              </a:ext>
            </a:extLst>
          </p:cNvPr>
          <p:cNvSpPr txBox="1"/>
          <p:nvPr/>
        </p:nvSpPr>
        <p:spPr>
          <a:xfrm>
            <a:off x="2339752" y="4581128"/>
            <a:ext cx="1872208" cy="93610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pPr algn="l"/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日本■■■協会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○○○○の△△化の推進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E10B350-1020-ACB2-D711-6D0100E9F101}"/>
              </a:ext>
            </a:extLst>
          </p:cNvPr>
          <p:cNvSpPr txBox="1"/>
          <p:nvPr/>
        </p:nvSpPr>
        <p:spPr>
          <a:xfrm>
            <a:off x="4427984" y="4581128"/>
            <a:ext cx="1872208" cy="936104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1"/>
            </a:solidFill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pPr algn="l"/>
            <a:r>
              <a:rPr kumimoji="1"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××××</a:t>
            </a:r>
            <a:r>
              <a:rPr kumimoji="1"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コンソーシアム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○○○○技術の普及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　○○○○の標準化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8682598-AB6F-8721-B754-1AAF3134E85F}"/>
              </a:ext>
            </a:extLst>
          </p:cNvPr>
          <p:cNvSpPr txBox="1"/>
          <p:nvPr/>
        </p:nvSpPr>
        <p:spPr>
          <a:xfrm>
            <a:off x="2339752" y="4293096"/>
            <a:ext cx="1152128" cy="216024"/>
          </a:xfrm>
          <a:prstGeom prst="rect">
            <a:avLst/>
          </a:prstGeom>
          <a:noFill/>
          <a:ln w="19050">
            <a:noFill/>
          </a:ln>
        </p:spPr>
        <p:txBody>
          <a:bodyPr wrap="none" lIns="72000" tIns="72000" rIns="72000" bIns="72000" rtlCol="0" anchor="ctr" anchorCtr="0">
            <a:noAutofit/>
          </a:bodyPr>
          <a:lstStyle/>
          <a:p>
            <a:pPr algn="l"/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rPr>
              <a:t>成果普及団体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95975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197</Words>
  <Application>Microsoft Office PowerPoint</Application>
  <PresentationFormat>画面に合わせる (4:3)</PresentationFormat>
  <Paragraphs>42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Meiryo UI</vt:lpstr>
      <vt:lpstr>Times New Roman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2013-01-07T05:56:05Z</dcterms:created>
  <dcterms:modified xsi:type="dcterms:W3CDTF">2023-01-20T04:34:14Z</dcterms:modified>
</cp:coreProperties>
</file>